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74" r:id="rId3"/>
    <p:sldId id="257" r:id="rId4"/>
    <p:sldId id="290" r:id="rId5"/>
    <p:sldId id="292" r:id="rId6"/>
    <p:sldId id="296" r:id="rId7"/>
    <p:sldId id="267" r:id="rId8"/>
    <p:sldId id="279" r:id="rId9"/>
    <p:sldId id="263" r:id="rId10"/>
    <p:sldId id="294" r:id="rId11"/>
  </p:sldIdLst>
  <p:sldSz cx="9144000" cy="5143500" type="screen16x9"/>
  <p:notesSz cx="6858000" cy="9144000"/>
  <p:embeddedFontLst>
    <p:embeddedFont>
      <p:font typeface="Montserrat ExtraBold" panose="020B0604020202020204" charset="0"/>
      <p:bold r:id="rId13"/>
      <p:boldItalic r:id="rId14"/>
    </p:embeddedFont>
    <p:embeddedFont>
      <p:font typeface="Montserrat Light" panose="020B060402020202020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7C2"/>
    <a:srgbClr val="8A3CC4"/>
    <a:srgbClr val="933B20"/>
    <a:srgbClr val="882FB2"/>
    <a:srgbClr val="E92C9F"/>
    <a:srgbClr val="006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0EBCF7-9534-4694-BB3E-F48F8E667999}">
  <a:tblStyle styleId="{3E0EBCF7-9534-4694-BB3E-F48F8E6679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05418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991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380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018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646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3478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5879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8169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1287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8249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52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844325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5524777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3"/>
          </p:nvPr>
        </p:nvSpPr>
        <p:spPr>
          <a:xfrm>
            <a:off x="7205229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457200" y="534577"/>
            <a:ext cx="8229600" cy="393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5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239705" y="1250909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Year 5 Curriculum</a:t>
            </a:r>
            <a:br>
              <a:rPr lang="en-GB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Parent Meeting</a:t>
            </a:r>
            <a:b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Class 11: Mrs Sutton</a:t>
            </a:r>
            <a:b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Class 12: Miss Owen </a:t>
            </a:r>
            <a:endParaRPr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204" b="967"/>
          <a:stretch/>
        </p:blipFill>
        <p:spPr>
          <a:xfrm>
            <a:off x="7734048" y="115593"/>
            <a:ext cx="1260922" cy="16895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012" scaled="0"/>
        </a:gra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3074" name="Picture 2" descr="Any Questions? | AT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10" y="1589410"/>
            <a:ext cx="3554090" cy="3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13944" y="908731"/>
            <a:ext cx="4213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Have y</a:t>
            </a:r>
            <a:r>
              <a:rPr lang="en-GB" sz="3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</a:t>
            </a:r>
            <a:r>
              <a:rPr lang="en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got..?</a:t>
            </a:r>
            <a:endParaRPr lang="en-GB" sz="3600" dirty="0"/>
          </a:p>
        </p:txBody>
      </p:sp>
      <p:sp>
        <p:nvSpPr>
          <p:cNvPr id="8" name="Google Shape;68;p14"/>
          <p:cNvSpPr txBox="1">
            <a:spLocks noGrp="1"/>
          </p:cNvSpPr>
          <p:nvPr>
            <p:ph type="body" idx="4294967295"/>
          </p:nvPr>
        </p:nvSpPr>
        <p:spPr>
          <a:xfrm>
            <a:off x="1013944" y="1784195"/>
            <a:ext cx="4456482" cy="17797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Times Tables </a:t>
            </a:r>
            <a:r>
              <a:rPr lang="en-GB" sz="2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Rockstars</a:t>
            </a: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login</a:t>
            </a:r>
          </a:p>
          <a:p>
            <a:endParaRPr lang="en-GB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Purple Mash login</a:t>
            </a:r>
          </a:p>
        </p:txBody>
      </p:sp>
    </p:spTree>
    <p:extLst>
      <p:ext uri="{BB962C8B-B14F-4D97-AF65-F5344CB8AC3E}">
        <p14:creationId xmlns:p14="http://schemas.microsoft.com/office/powerpoint/2010/main" val="270597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012" scaled="0"/>
        </a:gra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0984" y="1045844"/>
            <a:ext cx="8229600" cy="393600"/>
          </a:xfrm>
        </p:spPr>
        <p:txBody>
          <a:bodyPr/>
          <a:lstStyle/>
          <a:p>
            <a:r>
              <a:rPr lang="en-GB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Welcome to Year 5</a:t>
            </a:r>
            <a:endParaRPr lang="en-GB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1943" y="2069528"/>
            <a:ext cx="8405830" cy="213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2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15000"/>
              </a:lnSpc>
              <a:spcBef>
                <a:spcPts val="36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Montserrat Light"/>
              <a:buNone/>
              <a:defRPr sz="14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514350" indent="-28575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Year 5 Expectations</a:t>
            </a:r>
          </a:p>
          <a:p>
            <a:pPr marL="514350" indent="-28575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Reading &amp; Writing</a:t>
            </a:r>
          </a:p>
          <a:p>
            <a:pPr marL="514350" indent="-28575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Maths</a:t>
            </a:r>
          </a:p>
          <a:p>
            <a:pPr marL="514350" indent="-28575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Other Subjects</a:t>
            </a:r>
          </a:p>
          <a:p>
            <a:pPr marL="514350" indent="-28575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Support</a:t>
            </a:r>
          </a:p>
          <a:p>
            <a:pPr marL="514350" indent="-28575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Any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464127" y="1048215"/>
            <a:ext cx="2509531" cy="308024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Year 5 </a:t>
            </a:r>
            <a:r>
              <a:rPr lang="en-GB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Expectations</a:t>
            </a:r>
            <a:br>
              <a:rPr lang="en-GB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2"/>
          </p:nvPr>
        </p:nvSpPr>
        <p:spPr>
          <a:xfrm>
            <a:off x="3778395" y="1335583"/>
            <a:ext cx="5117765" cy="23963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Academic Expectations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Increasing Independence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Responsibility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Friendships</a:t>
            </a:r>
            <a:endParaRPr lang="en-GB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594732" y="911700"/>
            <a:ext cx="2245112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Reading</a:t>
            </a:r>
            <a:endParaRPr sz="3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" name="Google Shape;68;p14"/>
          <p:cNvSpPr txBox="1">
            <a:spLocks noGrp="1"/>
          </p:cNvSpPr>
          <p:nvPr>
            <p:ph type="body" idx="2"/>
          </p:nvPr>
        </p:nvSpPr>
        <p:spPr>
          <a:xfrm>
            <a:off x="3600712" y="539829"/>
            <a:ext cx="4879871" cy="18093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Two aspects: fluency and comprehension</a:t>
            </a:r>
          </a:p>
        </p:txBody>
      </p:sp>
      <p:pic>
        <p:nvPicPr>
          <p:cNvPr id="1026" name="Picture 2" descr="https://www.literacyshedblog.com/uploads/1/2/5/7/12572836/screen-shot-2017-03-20-at-17-29-39_orig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" t="20177" r="21915" b="45082"/>
          <a:stretch/>
        </p:blipFill>
        <p:spPr bwMode="auto">
          <a:xfrm>
            <a:off x="4008902" y="2095402"/>
            <a:ext cx="3945634" cy="27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literacyshedblog.com/uploads/1/2/5/7/12572836/screen-shot-2017-03-20-at-17-29-39_orig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7" t="55300" r="12001" b="3837"/>
          <a:stretch/>
        </p:blipFill>
        <p:spPr bwMode="auto">
          <a:xfrm>
            <a:off x="6765072" y="2095402"/>
            <a:ext cx="2378928" cy="198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12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498764" y="911700"/>
            <a:ext cx="24384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Writing</a:t>
            </a:r>
            <a:endParaRPr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06520A-806A-D140-A212-C1FA39795DB3}"/>
              </a:ext>
            </a:extLst>
          </p:cNvPr>
          <p:cNvSpPr txBox="1"/>
          <p:nvPr/>
        </p:nvSpPr>
        <p:spPr>
          <a:xfrm>
            <a:off x="3382537" y="159454"/>
            <a:ext cx="57614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Children are taught to write a range of genres: fiction, poetry, reports, letters, diary entries, instructions, explanations, persuasion etc.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Joined handwriting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Punctuation: . , ( ) – “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Structure: paragraphs, sub-headings, bullet points etc.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Spellings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Grammar: parenthesis, complex sentences (subordinate &amp; relative clauses), modal verbs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Editing </a:t>
            </a:r>
          </a:p>
          <a:p>
            <a:endParaRPr lang="en-GB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8A3CC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Improved writing is more evident in children who read regularly and are exposed to a variety of reading materials</a:t>
            </a:r>
            <a:endParaRPr lang="en-GB" i="1" dirty="0">
              <a:solidFill>
                <a:srgbClr val="8A3CC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6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>
            <a:spLocks noGrp="1"/>
          </p:cNvSpPr>
          <p:nvPr>
            <p:ph type="title"/>
          </p:nvPr>
        </p:nvSpPr>
        <p:spPr>
          <a:xfrm>
            <a:off x="415637" y="911700"/>
            <a:ext cx="256309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Maths</a:t>
            </a:r>
            <a:endParaRPr sz="4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6773" y="162374"/>
            <a:ext cx="580810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Every week, 5 standard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maths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lessons and 3 arithmetic lessons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Fluency, variation, reasoning, problem solving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Practical resources &amp; visuals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3497C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Times tables knowledge is essential</a:t>
            </a:r>
            <a:endParaRPr lang="en-GB" i="1" dirty="0">
              <a:solidFill>
                <a:srgbClr val="3497C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3681" t="26546" r="15748" b="10908"/>
          <a:stretch/>
        </p:blipFill>
        <p:spPr>
          <a:xfrm>
            <a:off x="3838216" y="1823326"/>
            <a:ext cx="4086584" cy="284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512957" y="911700"/>
            <a:ext cx="238636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Other Subjects</a:t>
            </a:r>
            <a:endParaRPr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5" name="Google Shape;145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Google Shape;97;p18">
            <a:extLst>
              <a:ext uri="{FF2B5EF4-FFF2-40B4-BE49-F238E27FC236}">
                <a16:creationId xmlns:a16="http://schemas.microsoft.com/office/drawing/2014/main" id="{5CDA49F9-48F5-8E48-874B-B249A78410E1}"/>
              </a:ext>
            </a:extLst>
          </p:cNvPr>
          <p:cNvSpPr txBox="1">
            <a:spLocks/>
          </p:cNvSpPr>
          <p:nvPr/>
        </p:nvSpPr>
        <p:spPr>
          <a:xfrm>
            <a:off x="4220537" y="1459581"/>
            <a:ext cx="4475638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200"/>
              <a:buFont typeface="Wingdings" pitchFamily="2" charset="2"/>
              <a:buChar char="v"/>
            </a:pP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History</a:t>
            </a:r>
          </a:p>
          <a:p>
            <a:pPr>
              <a:buSzPts val="2200"/>
              <a:buFont typeface="Wingdings" pitchFamily="2" charset="2"/>
              <a:buChar char="v"/>
            </a:pP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Geography</a:t>
            </a:r>
          </a:p>
          <a:p>
            <a:pPr>
              <a:buSzPts val="2200"/>
              <a:buFont typeface="Wingdings" pitchFamily="2" charset="2"/>
              <a:buChar char="v"/>
            </a:pP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Science</a:t>
            </a:r>
          </a:p>
          <a:p>
            <a:pPr>
              <a:buSzPts val="2200"/>
              <a:buFont typeface="Wingdings" pitchFamily="2" charset="2"/>
              <a:buChar char="v"/>
            </a:pP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Art &amp; DT</a:t>
            </a:r>
          </a:p>
          <a:p>
            <a:pPr>
              <a:buSzPts val="2200"/>
              <a:buFont typeface="Wingdings" pitchFamily="2" charset="2"/>
              <a:buChar char="v"/>
            </a:pP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</a:t>
            </a:r>
          </a:p>
          <a:p>
            <a:pPr>
              <a:buSzPts val="2200"/>
              <a:buFont typeface="Wingdings" pitchFamily="2" charset="2"/>
              <a:buChar char="v"/>
            </a:pP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MFL</a:t>
            </a:r>
          </a:p>
          <a:p>
            <a:pPr>
              <a:buSzPts val="2200"/>
              <a:buFont typeface="Wingdings" pitchFamily="2" charset="2"/>
              <a:buChar char="v"/>
            </a:pP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Computing</a:t>
            </a:r>
          </a:p>
          <a:p>
            <a:pPr>
              <a:buSzPts val="2200"/>
              <a:buFont typeface="Wingdings" pitchFamily="2" charset="2"/>
              <a:buChar char="v"/>
            </a:pP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Music</a:t>
            </a:r>
          </a:p>
          <a:p>
            <a:pPr>
              <a:buSzPts val="2200"/>
              <a:buFont typeface="Wingdings" pitchFamily="2" charset="2"/>
              <a:buChar char="v"/>
            </a:pP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PSHE</a:t>
            </a:r>
          </a:p>
          <a:p>
            <a:pPr>
              <a:buSzPts val="2200"/>
              <a:buFont typeface="Wingdings" pitchFamily="2" charset="2"/>
              <a:buChar char="v"/>
            </a:pP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</a:t>
            </a:r>
          </a:p>
          <a:p>
            <a:pPr>
              <a:buSzPts val="2200"/>
              <a:buFont typeface="Wingdings" pitchFamily="2" charset="2"/>
              <a:buChar char="v"/>
            </a:pPr>
            <a:endParaRPr lang="en-GB" sz="2800" dirty="0">
              <a:solidFill>
                <a:schemeClr val="tx1"/>
              </a:solidFill>
              <a:latin typeface="+mj-lt"/>
            </a:endParaRPr>
          </a:p>
          <a:p>
            <a:pPr>
              <a:buSzPts val="2200"/>
              <a:buFont typeface="Wingdings" pitchFamily="2" charset="2"/>
              <a:buChar char="v"/>
            </a:pPr>
            <a:endParaRPr lang="en-GB" sz="2800" dirty="0">
              <a:solidFill>
                <a:schemeClr val="tx1"/>
              </a:solidFill>
              <a:latin typeface="+mj-lt"/>
            </a:endParaRPr>
          </a:p>
          <a:p>
            <a:pPr>
              <a:buSzPts val="2200"/>
              <a:buFont typeface="Wingdings" pitchFamily="2" charset="2"/>
              <a:buChar char="v"/>
            </a:pPr>
            <a:endParaRPr lang="en-GB" sz="2800" dirty="0"/>
          </a:p>
        </p:txBody>
      </p:sp>
      <p:pic>
        <p:nvPicPr>
          <p:cNvPr id="2050" name="Picture 2" descr="DT Merry go round ki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3" t="2549" r="1899" b="3822"/>
          <a:stretch/>
        </p:blipFill>
        <p:spPr bwMode="auto">
          <a:xfrm>
            <a:off x="6470784" y="1862861"/>
            <a:ext cx="2391945" cy="237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012" scaled="0"/>
        </a:gra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6"/>
          <p:cNvSpPr txBox="1">
            <a:spLocks noGrp="1"/>
          </p:cNvSpPr>
          <p:nvPr>
            <p:ph type="title"/>
          </p:nvPr>
        </p:nvSpPr>
        <p:spPr>
          <a:xfrm>
            <a:off x="477982" y="911700"/>
            <a:ext cx="2452254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Support</a:t>
            </a:r>
            <a:endParaRPr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7" name="Google Shape;287;p36"/>
          <p:cNvSpPr txBox="1">
            <a:spLocks noGrp="1"/>
          </p:cNvSpPr>
          <p:nvPr>
            <p:ph type="body" idx="1"/>
          </p:nvPr>
        </p:nvSpPr>
        <p:spPr>
          <a:xfrm>
            <a:off x="3221182" y="805325"/>
            <a:ext cx="5722096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Ensure uniform and PE kit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Support with homework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Sign reading record (collected each Monday/Wednesday)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Practise</a:t>
            </a:r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spellings (tests on a Monday)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Practise</a:t>
            </a:r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times tables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Read…</a:t>
            </a:r>
            <a:endParaRPr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8" name="Google Shape;288;p3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498087" y="911700"/>
            <a:ext cx="2416097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Reading for Pleasure</a:t>
            </a:r>
            <a:endParaRPr sz="3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8" name="Google Shape;68;p14"/>
          <p:cNvSpPr txBox="1">
            <a:spLocks noGrp="1"/>
          </p:cNvSpPr>
          <p:nvPr>
            <p:ph type="body" idx="2"/>
          </p:nvPr>
        </p:nvSpPr>
        <p:spPr>
          <a:xfrm>
            <a:off x="3637169" y="89986"/>
            <a:ext cx="5117765" cy="42242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Reading is one of the most important things your child can do at home to help their school work!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Read anything and everything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Read to your child / with your child / on your own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Ask your child about their book: What happened in the last chapter? Why is this character angry now? What does this word mean? Why did the author use an exclamation mark here?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Sign reading record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312</Words>
  <Application>Microsoft Office PowerPoint</Application>
  <PresentationFormat>On-screen Show (16:9)</PresentationFormat>
  <Paragraphs>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Verdana</vt:lpstr>
      <vt:lpstr>Arial</vt:lpstr>
      <vt:lpstr>Montserrat ExtraBold</vt:lpstr>
      <vt:lpstr>Wingdings</vt:lpstr>
      <vt:lpstr>Montserrat Light</vt:lpstr>
      <vt:lpstr>Juliet template</vt:lpstr>
      <vt:lpstr>Year 5 Curriculum Parent Meeting  Class 11: Mrs Sutton Class 12: Miss Owen </vt:lpstr>
      <vt:lpstr>PowerPoint Presentation</vt:lpstr>
      <vt:lpstr>Year 5 Expectations </vt:lpstr>
      <vt:lpstr>Reading</vt:lpstr>
      <vt:lpstr>Writing</vt:lpstr>
      <vt:lpstr>Maths</vt:lpstr>
      <vt:lpstr>Other Subjects</vt:lpstr>
      <vt:lpstr>Your Support</vt:lpstr>
      <vt:lpstr>Reading for Pleasure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Facing Education</dc:title>
  <dc:creator>Subina Khatoon</dc:creator>
  <cp:lastModifiedBy>officerlk</cp:lastModifiedBy>
  <cp:revision>64</cp:revision>
  <dcterms:modified xsi:type="dcterms:W3CDTF">2023-09-27T11:57:54Z</dcterms:modified>
</cp:coreProperties>
</file>